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734" r:id="rId2"/>
    <p:sldId id="735" r:id="rId3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FF"/>
    <a:srgbClr val="9EEB4F"/>
    <a:srgbClr val="C7FCA2"/>
    <a:srgbClr val="72AF2F"/>
    <a:srgbClr val="00CC00"/>
    <a:srgbClr val="339933"/>
    <a:srgbClr val="0000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828"/>
    <p:restoredTop sz="91922"/>
  </p:normalViewPr>
  <p:slideViewPr>
    <p:cSldViewPr snapToGrid="0">
      <p:cViewPr>
        <p:scale>
          <a:sx n="80" d="100"/>
          <a:sy n="80" d="100"/>
        </p:scale>
        <p:origin x="-43" y="-125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258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35D2EA2E-FB82-8E49-BF44-684EF1FD1544}" type="datetime1">
              <a:rPr lang="en-US" altLang="en-US"/>
              <a:pPr>
                <a:defRPr/>
              </a:pPr>
              <a:t>3/22/2018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56C49C3E-2ABF-BF40-B59C-9B7209BEED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6840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F9B35D63-687F-0645-93C3-538BC8329077}" type="datetime1">
              <a:rPr lang="en-US" altLang="en-US"/>
              <a:pPr>
                <a:defRPr/>
              </a:pPr>
              <a:t>3/22/2018</a:t>
            </a:fld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8691D9AE-09FE-5F48-8320-D94237B742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7824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03443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876983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18355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588" y="4773613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 smtClean="0">
                <a:solidFill>
                  <a:schemeClr val="bg1"/>
                </a:solidFill>
              </a:rPr>
              <a:t>SP-180226 </a:t>
            </a:r>
            <a:r>
              <a:rPr lang="en-GB" altLang="en-US" dirty="0" smtClean="0">
                <a:solidFill>
                  <a:schemeClr val="bg1"/>
                </a:solidFill>
              </a:rPr>
              <a:t>- </a:t>
            </a:r>
            <a:r>
              <a:rPr lang="en-GB" altLang="en-US" sz="800" dirty="0" smtClean="0">
                <a:solidFill>
                  <a:schemeClr val="bg1"/>
                </a:solidFill>
              </a:rPr>
              <a:t>3GPP TSG #79, 19-23 March, 2018, Chennai,</a:t>
            </a:r>
            <a:r>
              <a:rPr lang="en-GB" altLang="en-US" sz="800" baseline="0" dirty="0" smtClean="0">
                <a:solidFill>
                  <a:schemeClr val="bg1"/>
                </a:solidFill>
              </a:rPr>
              <a:t> IN</a:t>
            </a:r>
            <a:endParaRPr lang="en-GB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2018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0" tIns="45715" rIns="91430" bIns="45715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defRPr/>
            </a:pPr>
            <a:fld id="{52DF0A0B-5E76-A442-B4AE-AABC0FB81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1" r:id="rId2"/>
    <p:sldLayoutId id="214748415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ea typeface="ＭＳ Ｐゴシック" charset="-128"/>
              </a:rPr>
              <a:t>Open Door For New Work</a:t>
            </a:r>
            <a:endParaRPr lang="en-GB" altLang="en-US" dirty="0">
              <a:ea typeface="ＭＳ Ｐゴシック" charset="-128"/>
            </a:endParaRP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485775" y="938212"/>
            <a:ext cx="8388350" cy="3862387"/>
          </a:xfrm>
        </p:spPr>
        <p:txBody>
          <a:bodyPr/>
          <a:lstStyle/>
          <a:p>
            <a:pPr marL="341313" indent="-341313">
              <a:lnSpc>
                <a:spcPct val="80000"/>
              </a:lnSpc>
            </a:pPr>
            <a:r>
              <a:rPr lang="en-US" altLang="en-US" sz="1800" dirty="0" smtClean="0">
                <a:solidFill>
                  <a:srgbClr val="FF00FF"/>
                </a:solidFill>
                <a:ea typeface="ＭＳ Ｐゴシック" charset="-128"/>
              </a:rPr>
              <a:t>SA </a:t>
            </a:r>
            <a:r>
              <a:rPr lang="en-US" altLang="en-US" sz="1800" dirty="0" smtClean="0">
                <a:solidFill>
                  <a:srgbClr val="FF00FF"/>
                </a:solidFill>
                <a:ea typeface="ＭＳ Ｐゴシック" charset="-128"/>
              </a:rPr>
              <a:t>welcomes proposals </a:t>
            </a:r>
            <a:r>
              <a:rPr lang="en-US" altLang="en-US" sz="1800" dirty="0" smtClean="0">
                <a:ea typeface="ＭＳ Ｐゴシック" charset="-128"/>
              </a:rPr>
              <a:t>for </a:t>
            </a:r>
            <a:r>
              <a:rPr lang="en-US" altLang="en-US" sz="1800" strike="sngStrike" dirty="0" smtClean="0">
                <a:solidFill>
                  <a:srgbClr val="FF00FF"/>
                </a:solidFill>
                <a:ea typeface="ＭＳ Ｐゴシック" charset="-128"/>
              </a:rPr>
              <a:t>new features, services and </a:t>
            </a:r>
            <a:r>
              <a:rPr lang="en-US" altLang="en-US" sz="1800" strike="sngStrike" dirty="0" err="1" smtClean="0">
                <a:solidFill>
                  <a:srgbClr val="FF00FF"/>
                </a:solidFill>
                <a:ea typeface="ＭＳ Ｐゴシック" charset="-128"/>
              </a:rPr>
              <a:t>functions</a:t>
            </a:r>
            <a:r>
              <a:rPr lang="en-US" altLang="en-US" sz="1800" dirty="0" err="1" smtClean="0">
                <a:solidFill>
                  <a:srgbClr val="FF00FF"/>
                </a:solidFill>
                <a:ea typeface="ＭＳ Ｐゴシック" charset="-128"/>
              </a:rPr>
              <a:t>new</a:t>
            </a:r>
            <a:r>
              <a:rPr lang="en-US" altLang="en-US" sz="1800" dirty="0" smtClean="0">
                <a:solidFill>
                  <a:srgbClr val="FF00FF"/>
                </a:solidFill>
                <a:ea typeface="ＭＳ Ｐゴシック" charset="-128"/>
              </a:rPr>
              <a:t> activities and technical areas of work</a:t>
            </a:r>
          </a:p>
          <a:p>
            <a:pPr lvl="1"/>
            <a:r>
              <a:rPr lang="en-US" sz="1800" b="1" strike="sngStrike" dirty="0" smtClean="0">
                <a:solidFill>
                  <a:srgbClr val="FF00FF"/>
                </a:solidFill>
              </a:rPr>
              <a:t>On a voluntary basis, </a:t>
            </a:r>
            <a:r>
              <a:rPr lang="en-US" sz="1800" b="1" dirty="0" smtClean="0">
                <a:solidFill>
                  <a:srgbClr val="FF00FF"/>
                </a:solidFill>
              </a:rPr>
              <a:t>When it is not clear where to start, p</a:t>
            </a:r>
            <a:r>
              <a:rPr lang="en-US" sz="1800" b="1" dirty="0" smtClean="0"/>
              <a:t>roposals and an introduction to the opportunities offered by the new vertical industry </a:t>
            </a:r>
            <a:r>
              <a:rPr lang="en-US" sz="1800" b="1" dirty="0" smtClean="0">
                <a:solidFill>
                  <a:srgbClr val="FF00FF"/>
                </a:solidFill>
              </a:rPr>
              <a:t>should</a:t>
            </a:r>
            <a:r>
              <a:rPr lang="en-US" sz="1800" b="1" dirty="0" smtClean="0"/>
              <a:t> be contributed to TSG SA. On the basis of discussion and member contributed proposals, TSG SA will </a:t>
            </a:r>
            <a:r>
              <a:rPr lang="en-US" sz="1800" b="1" dirty="0" smtClean="0">
                <a:solidFill>
                  <a:srgbClr val="FF00FF"/>
                </a:solidFill>
              </a:rPr>
              <a:t>suggest</a:t>
            </a:r>
            <a:r>
              <a:rPr lang="en-US" sz="1800" b="1" dirty="0" smtClean="0"/>
              <a:t> how and in which TSG or working group to </a:t>
            </a:r>
            <a:r>
              <a:rPr lang="en-US" sz="1800" b="1" dirty="0" smtClean="0">
                <a:solidFill>
                  <a:srgbClr val="FF00FF"/>
                </a:solidFill>
              </a:rPr>
              <a:t>propose a way forward</a:t>
            </a:r>
            <a:r>
              <a:rPr lang="en-US" sz="1800" b="1" dirty="0" smtClean="0"/>
              <a:t>.</a:t>
            </a:r>
          </a:p>
          <a:p>
            <a:pPr lvl="1"/>
            <a:r>
              <a:rPr lang="en-US" sz="1800" b="1" dirty="0" smtClean="0"/>
              <a:t>This does not preclude contributors from </a:t>
            </a:r>
            <a:r>
              <a:rPr lang="en-US" sz="1800" b="1" dirty="0" smtClean="0">
                <a:solidFill>
                  <a:srgbClr val="FF00FF"/>
                </a:solidFill>
              </a:rPr>
              <a:t>proposing</a:t>
            </a:r>
            <a:r>
              <a:rPr lang="en-US" sz="1800" b="1" dirty="0" smtClean="0"/>
              <a:t> work directly in the WGs.</a:t>
            </a:r>
            <a:endParaRPr lang="en-US" sz="1800" b="1" dirty="0"/>
          </a:p>
          <a:p>
            <a:pPr lvl="1"/>
            <a:r>
              <a:rPr lang="en-US" sz="1800" dirty="0" smtClean="0"/>
              <a:t>In </a:t>
            </a:r>
            <a:r>
              <a:rPr lang="en-US" sz="1800" dirty="0" smtClean="0"/>
              <a:t>practice – contributing companies will receive suggestions where to go and work will proceed in WGs as per normal (i.e. the normal WID creation process.)</a:t>
            </a:r>
          </a:p>
          <a:p>
            <a:r>
              <a:rPr lang="en-US" sz="2000" dirty="0" smtClean="0"/>
              <a:t>This policy will be articulated and placed prominently on the 3GPP website.</a:t>
            </a:r>
            <a:endParaRPr lang="en-GB" sz="2000" dirty="0"/>
          </a:p>
          <a:p>
            <a:pPr marL="0" indent="0">
              <a:lnSpc>
                <a:spcPct val="80000"/>
              </a:lnSpc>
              <a:buNone/>
            </a:pPr>
            <a:endParaRPr lang="en-US" altLang="en-US" sz="2400" dirty="0">
              <a:ea typeface="ＭＳ Ｐゴシック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65219"/>
            <a:ext cx="59699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SP-180226 </a:t>
            </a:r>
            <a:r>
              <a:rPr lang="en-US" sz="1100" b="1" dirty="0" smtClean="0"/>
              <a:t>– Title: Open Door For New Work – Source: 3GPP TSG SA Chair (Samsung)</a:t>
            </a:r>
            <a:endParaRPr lang="en-GB" sz="11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Considerations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>
              <a:lnSpc>
                <a:spcPct val="80000"/>
              </a:lnSpc>
            </a:pPr>
            <a:r>
              <a:rPr lang="en-US" altLang="en-US" sz="2400" dirty="0" smtClean="0">
                <a:ea typeface="ＭＳ Ｐゴシック" charset="-128"/>
              </a:rPr>
              <a:t>It </a:t>
            </a:r>
            <a:r>
              <a:rPr lang="en-US" altLang="en-US" sz="2400" dirty="0" smtClean="0">
                <a:ea typeface="ＭＳ Ｐゴシック" charset="-128"/>
              </a:rPr>
              <a:t>is proposed to take more time and care in evaluation of WIDs in SA.</a:t>
            </a:r>
            <a:endParaRPr lang="en-US" altLang="en-US" sz="2400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 smtClean="0">
                <a:ea typeface="ＭＳ Ｐゴシック" charset="-128"/>
              </a:rPr>
              <a:t>SA guides and manages work, it does not </a:t>
            </a:r>
            <a:r>
              <a:rPr lang="en-US" altLang="en-US" sz="2400" i="1" dirty="0" smtClean="0">
                <a:ea typeface="ＭＳ Ｐゴシック" charset="-128"/>
              </a:rPr>
              <a:t>do </a:t>
            </a:r>
            <a:r>
              <a:rPr lang="en-US" altLang="en-US" sz="2400" dirty="0" smtClean="0">
                <a:ea typeface="ＭＳ Ｐゴシック" charset="-128"/>
              </a:rPr>
              <a:t>the work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2000" dirty="0" smtClean="0">
                <a:ea typeface="ＭＳ Ｐゴシック" charset="-128"/>
              </a:rPr>
              <a:t>Specifically, SA </a:t>
            </a:r>
            <a:r>
              <a:rPr lang="en-US" altLang="en-US" sz="2000" dirty="0">
                <a:ea typeface="ＭＳ Ｐゴシック" charset="-128"/>
              </a:rPr>
              <a:t>will not undertake to refine terminology, identify service requirements – these remain activities that will be pursued in other WGs (SA1, SA4 [for codec/media related], SA5 [for OAM], etc.)</a:t>
            </a:r>
          </a:p>
          <a:p>
            <a:endParaRPr lang="en-GB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65219"/>
            <a:ext cx="59699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SP-180211 – Title: Open Door For New Work – Source: 3GPP TSG SA Chair (Samsung)</a:t>
            </a:r>
            <a:endParaRPr lang="en-GB" sz="1100" b="1" dirty="0"/>
          </a:p>
        </p:txBody>
      </p:sp>
    </p:spTree>
    <p:extLst>
      <p:ext uri="{BB962C8B-B14F-4D97-AF65-F5344CB8AC3E}">
        <p14:creationId xmlns:p14="http://schemas.microsoft.com/office/powerpoint/2010/main" val="52393842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14056</TotalTime>
  <Words>246</Words>
  <Application>Microsoft Office PowerPoint</Application>
  <PresentationFormat>On-screen Show (16:9)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Open Door For New Work</vt:lpstr>
      <vt:lpstr>Additional Considerations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Samsung</cp:lastModifiedBy>
  <cp:revision>1219</cp:revision>
  <cp:lastPrinted>2017-02-24T12:37:51Z</cp:lastPrinted>
  <dcterms:created xsi:type="dcterms:W3CDTF">2008-08-30T09:32:10Z</dcterms:created>
  <dcterms:modified xsi:type="dcterms:W3CDTF">2018-03-23T05:56:14Z</dcterms:modified>
</cp:coreProperties>
</file>